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044EDB-5CAD-457A-B358-56DA38B7CA92}">
  <a:tblStyle styleId="{E1044EDB-5CAD-457A-B358-56DA38B7CA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2751a13d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2751a13d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2751a13d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2751a13d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2751a13d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2751a13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2751a13d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f2751a13d0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2751a13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2751a13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2751a13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2751a13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410e371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2410e371d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2751a13d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2751a13d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2751a13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2751a13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2410e371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f2410e371d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410e371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410e371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2410e37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f2410e371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64b06c0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64b06c0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2751a13d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f2751a13d0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65cebd6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f65cebd6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2410e371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2410e371d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2751a13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2751a13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64b06c0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f64b06c052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2751a13d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2751a13d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2410e371d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2410e371d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2751a13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2751a13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2751a13d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2751a13d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2751a13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2751a13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1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l.acm.org/toc/cgip/1987/37/3" TargetMode="External"/><Relationship Id="rId4" Type="http://schemas.openxmlformats.org/officeDocument/2006/relationships/hyperlink" Target="https://doi.org/10.1016/0734-189X(87)90045-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65650" y="1956875"/>
            <a:ext cx="5012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Play"/>
                <a:ea typeface="Play"/>
                <a:cs typeface="Play"/>
                <a:sym typeface="Play"/>
              </a:rPr>
              <a:t>Department of Computer Engineering</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TERNA ENGINEERING COLLEGE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Nerul (W), Navi Mumbai 400706</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FINAL </a:t>
            </a:r>
            <a:r>
              <a:rPr b="1" lang="en-GB">
                <a:solidFill>
                  <a:schemeClr val="dk1"/>
                </a:solidFill>
                <a:latin typeface="Play"/>
                <a:ea typeface="Play"/>
                <a:cs typeface="Play"/>
                <a:sym typeface="Play"/>
              </a:rPr>
              <a:t>PRESENTATION</a:t>
            </a:r>
            <a:endParaRPr b="1">
              <a:solidFill>
                <a:schemeClr val="dk1"/>
              </a:solidFill>
              <a:latin typeface="Play"/>
              <a:ea typeface="Play"/>
              <a:cs typeface="Play"/>
              <a:sym typeface="Play"/>
            </a:endParaRPr>
          </a:p>
          <a:p>
            <a:pPr indent="0" lvl="0" marL="0" rtl="0" algn="ctr">
              <a:spcBef>
                <a:spcPts val="0"/>
              </a:spcBef>
              <a:spcAft>
                <a:spcPts val="0"/>
              </a:spcAft>
              <a:buNone/>
            </a:pPr>
            <a:br>
              <a:rPr b="1" lang="en-GB">
                <a:solidFill>
                  <a:srgbClr val="FF0000"/>
                </a:solidFill>
                <a:latin typeface="Play"/>
                <a:ea typeface="Play"/>
                <a:cs typeface="Play"/>
                <a:sym typeface="Play"/>
              </a:rPr>
            </a:br>
            <a:r>
              <a:rPr b="1" lang="en-GB">
                <a:solidFill>
                  <a:srgbClr val="FF0000"/>
                </a:solidFill>
                <a:latin typeface="Play"/>
                <a:ea typeface="Play"/>
                <a:cs typeface="Play"/>
                <a:sym typeface="Play"/>
              </a:rPr>
              <a:t>Group ID: PHI – CS 73</a:t>
            </a:r>
            <a:endParaRPr b="1">
              <a:solidFill>
                <a:srgbClr val="FF0000"/>
              </a:solidFill>
              <a:latin typeface="Play"/>
              <a:ea typeface="Play"/>
              <a:cs typeface="Play"/>
              <a:sym typeface="Play"/>
            </a:endParaRPr>
          </a:p>
        </p:txBody>
      </p:sp>
      <p:pic>
        <p:nvPicPr>
          <p:cNvPr descr="https://lh5.googleusercontent.com/j7Ls_vbKtRxdnDBfbOpGURj9YiFopNGdIM6Kni8LFjJLkuL-dM0u-OU7bkvXbXWzmEWvRtQd51iRQ1Yk-NqjoD2KnvMnPYR6_q5f0vpAIrOpnxWE3ssO6KqdsyWHpN5H2z-y_y_cfDKt7876sA" id="55" name="Google Shape;55;p13"/>
          <p:cNvPicPr preferRelativeResize="0"/>
          <p:nvPr/>
        </p:nvPicPr>
        <p:blipFill rotWithShape="1">
          <a:blip r:embed="rId3">
            <a:alphaModFix/>
          </a:blip>
          <a:srcRect b="0" l="0" r="0" t="0"/>
          <a:stretch/>
        </p:blipFill>
        <p:spPr>
          <a:xfrm>
            <a:off x="155520" y="81745"/>
            <a:ext cx="1709654" cy="1010680"/>
          </a:xfrm>
          <a:prstGeom prst="rect">
            <a:avLst/>
          </a:prstGeom>
          <a:noFill/>
          <a:ln>
            <a:noFill/>
          </a:ln>
        </p:spPr>
      </p:pic>
      <p:sp>
        <p:nvSpPr>
          <p:cNvPr id="56" name="Google Shape;56;p13"/>
          <p:cNvSpPr txBox="1"/>
          <p:nvPr/>
        </p:nvSpPr>
        <p:spPr>
          <a:xfrm>
            <a:off x="155525" y="3945050"/>
            <a:ext cx="30615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Under the Guidance of :</a:t>
            </a:r>
            <a:br>
              <a:rPr i="0" lang="en-GB" u="none" cap="none" strike="noStrike">
                <a:solidFill>
                  <a:schemeClr val="dk1"/>
                </a:solidFill>
                <a:latin typeface="Play"/>
                <a:ea typeface="Play"/>
                <a:cs typeface="Play"/>
                <a:sym typeface="Play"/>
              </a:rPr>
            </a:br>
            <a:r>
              <a:rPr i="0" lang="en-GB" u="none" cap="none" strike="noStrike">
                <a:solidFill>
                  <a:schemeClr val="dk1"/>
                </a:solidFill>
                <a:latin typeface="Play"/>
                <a:ea typeface="Play"/>
                <a:cs typeface="Play"/>
                <a:sym typeface="Play"/>
              </a:rPr>
              <a:t>Prof. </a:t>
            </a:r>
            <a:r>
              <a:rPr lang="en-GB">
                <a:solidFill>
                  <a:schemeClr val="dk1"/>
                </a:solidFill>
                <a:latin typeface="Play"/>
                <a:ea typeface="Play"/>
                <a:cs typeface="Play"/>
                <a:sym typeface="Play"/>
              </a:rPr>
              <a:t>Randeep Kaur Kahlon</a:t>
            </a:r>
            <a:endParaRPr i="0" u="none" cap="none" strike="noStrike">
              <a:solidFill>
                <a:schemeClr val="dk1"/>
              </a:solidFill>
              <a:latin typeface="Play"/>
              <a:ea typeface="Play"/>
              <a:cs typeface="Play"/>
              <a:sym typeface="Play"/>
            </a:endParaRPr>
          </a:p>
        </p:txBody>
      </p:sp>
      <p:sp>
        <p:nvSpPr>
          <p:cNvPr id="57" name="Google Shape;57;p13"/>
          <p:cNvSpPr txBox="1"/>
          <p:nvPr/>
        </p:nvSpPr>
        <p:spPr>
          <a:xfrm>
            <a:off x="5982475" y="3945050"/>
            <a:ext cx="15150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chemeClr val="dk1"/>
                </a:solidFill>
                <a:latin typeface="Play"/>
                <a:ea typeface="Play"/>
                <a:cs typeface="Play"/>
                <a:sym typeface="Play"/>
              </a:rPr>
              <a:t>  </a:t>
            </a:r>
            <a:r>
              <a:rPr lang="en-GB">
                <a:solidFill>
                  <a:schemeClr val="dk1"/>
                </a:solidFill>
                <a:latin typeface="Play"/>
                <a:ea typeface="Play"/>
                <a:cs typeface="Play"/>
                <a:sym typeface="Play"/>
              </a:rPr>
              <a:t>Amey Thakur</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Hasan Rizvi</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Mega Satish</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Ajay Davare</a:t>
            </a:r>
            <a:endParaRPr i="0" u="none" cap="none" strike="noStrike">
              <a:solidFill>
                <a:schemeClr val="dk1"/>
              </a:solidFill>
              <a:latin typeface="Play"/>
              <a:ea typeface="Play"/>
              <a:cs typeface="Play"/>
              <a:sym typeface="Play"/>
            </a:endParaRPr>
          </a:p>
        </p:txBody>
      </p:sp>
      <p:sp>
        <p:nvSpPr>
          <p:cNvPr id="58" name="Google Shape;58;p13"/>
          <p:cNvSpPr txBox="1"/>
          <p:nvPr/>
        </p:nvSpPr>
        <p:spPr>
          <a:xfrm>
            <a:off x="5955325" y="3481600"/>
            <a:ext cx="15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Play"/>
                <a:ea typeface="Play"/>
                <a:cs typeface="Play"/>
                <a:sym typeface="Play"/>
              </a:rPr>
              <a:t>Group Members:    </a:t>
            </a:r>
            <a:endParaRPr/>
          </a:p>
        </p:txBody>
      </p:sp>
      <p:sp>
        <p:nvSpPr>
          <p:cNvPr id="59" name="Google Shape;59;p13"/>
          <p:cNvSpPr txBox="1"/>
          <p:nvPr/>
        </p:nvSpPr>
        <p:spPr>
          <a:xfrm>
            <a:off x="7780700" y="3945050"/>
            <a:ext cx="8697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B-50</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B-51</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B-58</a:t>
            </a:r>
            <a:endParaRPr>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lang="en-GB">
                <a:solidFill>
                  <a:schemeClr val="dk1"/>
                </a:solidFill>
                <a:latin typeface="Play"/>
                <a:ea typeface="Play"/>
                <a:cs typeface="Play"/>
                <a:sym typeface="Play"/>
              </a:rPr>
              <a:t>B-01</a:t>
            </a:r>
            <a:endParaRPr>
              <a:solidFill>
                <a:schemeClr val="dk1"/>
              </a:solidFill>
              <a:latin typeface="Play"/>
              <a:ea typeface="Play"/>
              <a:cs typeface="Play"/>
              <a:sym typeface="Play"/>
            </a:endParaRPr>
          </a:p>
        </p:txBody>
      </p:sp>
      <p:sp>
        <p:nvSpPr>
          <p:cNvPr id="60" name="Google Shape;60;p13"/>
          <p:cNvSpPr txBox="1"/>
          <p:nvPr>
            <p:ph idx="4294967295" type="ctrTitle"/>
          </p:nvPr>
        </p:nvSpPr>
        <p:spPr>
          <a:xfrm>
            <a:off x="246250" y="184625"/>
            <a:ext cx="8520600" cy="1421400"/>
          </a:xfrm>
          <a:prstGeom prst="rect">
            <a:avLst/>
          </a:prstGeom>
          <a:noFill/>
          <a:ln>
            <a:noFill/>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QUADTREE VISUALIZER</a:t>
            </a:r>
            <a:endParaRPr b="1" sz="3000">
              <a:solidFill>
                <a:srgbClr val="FF0000"/>
              </a:solidFill>
              <a:latin typeface="Play"/>
              <a:ea typeface="Play"/>
              <a:cs typeface="Play"/>
              <a:sym typeface="Play"/>
            </a:endParaRPr>
          </a:p>
        </p:txBody>
      </p:sp>
      <p:sp>
        <p:nvSpPr>
          <p:cNvPr id="61" name="Google Shape;61;p13"/>
          <p:cNvSpPr txBox="1"/>
          <p:nvPr/>
        </p:nvSpPr>
        <p:spPr>
          <a:xfrm>
            <a:off x="334500" y="11591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t>
            </a:r>
            <a:r>
              <a:rPr lang="en-GB" sz="2000">
                <a:solidFill>
                  <a:srgbClr val="FFFFFF"/>
                </a:solidFill>
                <a:latin typeface="Play"/>
                <a:ea typeface="Play"/>
                <a:cs typeface="Play"/>
                <a:sym typeface="Play"/>
              </a:rPr>
              <a:t>ajor</a:t>
            </a:r>
            <a:r>
              <a:rPr b="0" i="0" lang="en-GB" sz="2000" u="none" cap="none" strike="noStrike">
                <a:solidFill>
                  <a:srgbClr val="FFFFFF"/>
                </a:solidFill>
                <a:latin typeface="Play"/>
                <a:ea typeface="Play"/>
                <a:cs typeface="Play"/>
                <a:sym typeface="Play"/>
              </a:rPr>
              <a:t> Project</a:t>
            </a:r>
            <a:endParaRPr b="0" i="0" sz="2000" u="none" cap="none" strike="noStrike">
              <a:solidFill>
                <a:srgbClr val="FFFFFF"/>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27" name="Google Shape;127;p22"/>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28" name="Google Shape;128;p22"/>
          <p:cNvCxnSpPr>
            <a:stCxn id="126" idx="2"/>
            <a:endCxn id="127"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29" name="Google Shape;129;p22"/>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30" name="Google Shape;130;p22"/>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31" name="Google Shape;131;p22"/>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32" name="Google Shape;132;p22"/>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33" name="Google Shape;133;p22"/>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39" name="Google Shape;139;p23"/>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40" name="Google Shape;140;p23"/>
          <p:cNvCxnSpPr>
            <a:stCxn id="138" idx="2"/>
            <a:endCxn id="13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41" name="Google Shape;141;p23"/>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43" name="Google Shape;143;p23"/>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pic>
        <p:nvPicPr>
          <p:cNvPr id="144" name="Google Shape;144;p23"/>
          <p:cNvPicPr preferRelativeResize="0"/>
          <p:nvPr/>
        </p:nvPicPr>
        <p:blipFill>
          <a:blip r:embed="rId5">
            <a:alphaModFix/>
          </a:blip>
          <a:stretch>
            <a:fillRect/>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45" name="Google Shape;145;p23"/>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Non-homogenous Cells</a:t>
            </a:r>
            <a:endParaRPr>
              <a:solidFill>
                <a:schemeClr val="dk1"/>
              </a:solidFill>
              <a:latin typeface="Play"/>
              <a:ea typeface="Play"/>
              <a:cs typeface="Play"/>
              <a:sym typeface="Play"/>
            </a:endParaRPr>
          </a:p>
        </p:txBody>
      </p:sp>
      <p:pic>
        <p:nvPicPr>
          <p:cNvPr id="146" name="Google Shape;146;p23"/>
          <p:cNvPicPr preferRelativeResize="0"/>
          <p:nvPr/>
        </p:nvPicPr>
        <p:blipFill>
          <a:blip r:embed="rId6">
            <a:alphaModFix/>
          </a:blip>
          <a:stretch>
            <a:fillRect/>
          </a:stretch>
        </p:blipFill>
        <p:spPr>
          <a:xfrm>
            <a:off x="3932200" y="152400"/>
            <a:ext cx="4830725" cy="4822771"/>
          </a:xfrm>
          <a:prstGeom prst="rect">
            <a:avLst/>
          </a:prstGeom>
          <a:noFill/>
          <a:ln cap="flat" cmpd="sng" w="9525">
            <a:solidFill>
              <a:schemeClr val="dk1"/>
            </a:solidFill>
            <a:prstDash val="solid"/>
            <a:round/>
            <a:headEnd len="sm" w="sm" type="none"/>
            <a:tailEnd len="sm" w="sm" type="none"/>
          </a:ln>
        </p:spPr>
      </p:pic>
      <p:sp>
        <p:nvSpPr>
          <p:cNvPr id="147" name="Google Shape;147;p23"/>
          <p:cNvSpPr txBox="1"/>
          <p:nvPr/>
        </p:nvSpPr>
        <p:spPr>
          <a:xfrm>
            <a:off x="311375" y="35152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Group Identical Blocks </a:t>
            </a:r>
            <a:endParaRPr b="1">
              <a:solidFill>
                <a:srgbClr val="FF0000"/>
              </a:solidFill>
              <a:latin typeface="Play"/>
              <a:ea typeface="Play"/>
              <a:cs typeface="Play"/>
              <a:sym typeface="Play"/>
            </a:endParaRPr>
          </a:p>
          <a:p>
            <a:pPr indent="0" lvl="0" marL="0" rtl="0" algn="ctr">
              <a:lnSpc>
                <a:spcPct val="150000"/>
              </a:lnSpc>
              <a:spcBef>
                <a:spcPts val="0"/>
              </a:spcBef>
              <a:spcAft>
                <a:spcPts val="0"/>
              </a:spcAft>
              <a:buNone/>
            </a:pPr>
            <a:r>
              <a:rPr b="1" lang="en-GB">
                <a:solidFill>
                  <a:srgbClr val="FF0000"/>
                </a:solidFill>
                <a:latin typeface="Play"/>
                <a:ea typeface="Play"/>
                <a:cs typeface="Play"/>
                <a:sym typeface="Play"/>
              </a:rPr>
              <a:t>to get regions</a:t>
            </a:r>
            <a:endParaRPr b="1">
              <a:solidFill>
                <a:srgbClr val="FF0000"/>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LIMITATIONS OF QUADTREE</a:t>
            </a:r>
            <a:endParaRPr b="1" i="0" sz="2000" u="none" cap="none" strike="noStrike">
              <a:solidFill>
                <a:srgbClr val="FF0000"/>
              </a:solidFill>
              <a:latin typeface="Play"/>
              <a:ea typeface="Play"/>
              <a:cs typeface="Play"/>
              <a:sym typeface="Play"/>
            </a:endParaRPr>
          </a:p>
        </p:txBody>
      </p:sp>
      <p:sp>
        <p:nvSpPr>
          <p:cNvPr id="153" name="Google Shape;153;p24"/>
          <p:cNvSpPr txBox="1"/>
          <p:nvPr/>
        </p:nvSpPr>
        <p:spPr>
          <a:xfrm>
            <a:off x="4665000" y="991300"/>
            <a:ext cx="4208400" cy="39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main disadvantage of quadtrees is that it is almost impossible to compare two images that differ only in rotation or translation. This is because the quadtree representation of such images will be so totally different.</a:t>
            </a:r>
            <a:endParaRPr>
              <a:solidFill>
                <a:schemeClr val="dk1"/>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The algorithms available for rotation of an image are restricted to rotations of 90 degrees (or </a:t>
            </a:r>
            <a:r>
              <a:rPr lang="en-GB">
                <a:solidFill>
                  <a:schemeClr val="dk1"/>
                </a:solidFill>
                <a:latin typeface="Play"/>
                <a:ea typeface="Play"/>
                <a:cs typeface="Play"/>
                <a:sym typeface="Play"/>
              </a:rPr>
              <a:t>m</a:t>
            </a:r>
            <a:r>
              <a:rPr lang="en-GB">
                <a:solidFill>
                  <a:schemeClr val="dk1"/>
                </a:solidFill>
                <a:latin typeface="Play"/>
                <a:ea typeface="Play"/>
                <a:cs typeface="Play"/>
                <a:sym typeface="Play"/>
              </a:rPr>
              <a:t>ultiples thereof). No other rotation is available, nor is there a facility for translation</a:t>
            </a:r>
            <a:r>
              <a:rPr lang="en-GB">
                <a:solidFill>
                  <a:schemeClr val="dk1"/>
                </a:solidFill>
                <a:latin typeface="Play"/>
                <a:ea typeface="Play"/>
                <a:cs typeface="Play"/>
                <a:sym typeface="Play"/>
              </a:rPr>
              <a:t>.</a:t>
            </a:r>
            <a:endParaRPr>
              <a:solidFill>
                <a:schemeClr val="dk1"/>
              </a:solidFill>
              <a:latin typeface="Play"/>
              <a:ea typeface="Play"/>
              <a:cs typeface="Play"/>
              <a:sym typeface="Play"/>
            </a:endParaRPr>
          </a:p>
        </p:txBody>
      </p:sp>
      <p:pic>
        <p:nvPicPr>
          <p:cNvPr id="154" name="Google Shape;154;p24"/>
          <p:cNvPicPr preferRelativeResize="0"/>
          <p:nvPr/>
        </p:nvPicPr>
        <p:blipFill>
          <a:blip r:embed="rId3">
            <a:alphaModFix/>
          </a:blip>
          <a:stretch>
            <a:fillRect/>
          </a:stretch>
        </p:blipFill>
        <p:spPr>
          <a:xfrm>
            <a:off x="271200" y="2638125"/>
            <a:ext cx="1871746" cy="2309575"/>
          </a:xfrm>
          <a:prstGeom prst="rect">
            <a:avLst/>
          </a:prstGeom>
          <a:noFill/>
          <a:ln>
            <a:noFill/>
          </a:ln>
        </p:spPr>
      </p:pic>
      <p:pic>
        <p:nvPicPr>
          <p:cNvPr id="155" name="Google Shape;155;p24"/>
          <p:cNvPicPr preferRelativeResize="0"/>
          <p:nvPr/>
        </p:nvPicPr>
        <p:blipFill rotWithShape="1">
          <a:blip r:embed="rId4">
            <a:alphaModFix/>
          </a:blip>
          <a:srcRect b="0" l="2780" r="-2780" t="0"/>
          <a:stretch/>
        </p:blipFill>
        <p:spPr>
          <a:xfrm>
            <a:off x="2303325" y="999825"/>
            <a:ext cx="2019300" cy="1638300"/>
          </a:xfrm>
          <a:prstGeom prst="rect">
            <a:avLst/>
          </a:prstGeom>
          <a:noFill/>
          <a:ln>
            <a:noFill/>
          </a:ln>
        </p:spPr>
      </p:pic>
      <p:sp>
        <p:nvSpPr>
          <p:cNvPr id="156" name="Google Shape;156;p24"/>
          <p:cNvSpPr txBox="1"/>
          <p:nvPr/>
        </p:nvSpPr>
        <p:spPr>
          <a:xfrm>
            <a:off x="271200" y="1572688"/>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First Image</a:t>
            </a:r>
            <a:endParaRPr>
              <a:solidFill>
                <a:schemeClr val="dk1"/>
              </a:solidFill>
              <a:latin typeface="Play"/>
              <a:ea typeface="Play"/>
              <a:cs typeface="Play"/>
              <a:sym typeface="Play"/>
            </a:endParaRPr>
          </a:p>
        </p:txBody>
      </p:sp>
      <p:cxnSp>
        <p:nvCxnSpPr>
          <p:cNvPr id="157" name="Google Shape;157;p24"/>
          <p:cNvCxnSpPr>
            <a:stCxn id="156" idx="3"/>
            <a:endCxn id="155" idx="1"/>
          </p:cNvCxnSpPr>
          <p:nvPr/>
        </p:nvCxnSpPr>
        <p:spPr>
          <a:xfrm>
            <a:off x="1645800" y="1818988"/>
            <a:ext cx="657600" cy="0"/>
          </a:xfrm>
          <a:prstGeom prst="straightConnector1">
            <a:avLst/>
          </a:prstGeom>
          <a:noFill/>
          <a:ln cap="flat" cmpd="sng" w="9525">
            <a:solidFill>
              <a:schemeClr val="dk1"/>
            </a:solidFill>
            <a:prstDash val="solid"/>
            <a:round/>
            <a:headEnd len="med" w="med" type="none"/>
            <a:tailEnd len="med" w="med" type="triangle"/>
          </a:ln>
        </p:spPr>
      </p:cxnSp>
      <p:sp>
        <p:nvSpPr>
          <p:cNvPr id="158" name="Google Shape;158;p24"/>
          <p:cNvSpPr txBox="1"/>
          <p:nvPr/>
        </p:nvSpPr>
        <p:spPr>
          <a:xfrm>
            <a:off x="2948025" y="3546613"/>
            <a:ext cx="1374600" cy="492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Rotated</a:t>
            </a:r>
            <a:r>
              <a:rPr lang="en-GB">
                <a:solidFill>
                  <a:schemeClr val="dk1"/>
                </a:solidFill>
                <a:latin typeface="Play"/>
                <a:ea typeface="Play"/>
                <a:cs typeface="Play"/>
                <a:sym typeface="Play"/>
              </a:rPr>
              <a:t> Image</a:t>
            </a:r>
            <a:endParaRPr>
              <a:solidFill>
                <a:schemeClr val="dk1"/>
              </a:solidFill>
              <a:latin typeface="Play"/>
              <a:ea typeface="Play"/>
              <a:cs typeface="Play"/>
              <a:sym typeface="Play"/>
            </a:endParaRPr>
          </a:p>
        </p:txBody>
      </p:sp>
      <p:cxnSp>
        <p:nvCxnSpPr>
          <p:cNvPr id="159" name="Google Shape;159;p24"/>
          <p:cNvCxnSpPr>
            <a:stCxn id="158" idx="1"/>
            <a:endCxn id="154" idx="3"/>
          </p:cNvCxnSpPr>
          <p:nvPr/>
        </p:nvCxnSpPr>
        <p:spPr>
          <a:xfrm rot="10800000">
            <a:off x="2142825" y="3792913"/>
            <a:ext cx="805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latin typeface="Play"/>
                <a:ea typeface="Play"/>
                <a:cs typeface="Play"/>
                <a:sym typeface="Play"/>
              </a:rPr>
              <a:t>This project's objective is to provide a single global library that can be shared, reused, and readily accessed.</a:t>
            </a:r>
            <a:endParaRPr>
              <a:solidFill>
                <a:schemeClr val="dk1"/>
              </a:solidFill>
              <a:latin typeface="Play"/>
              <a:ea typeface="Play"/>
              <a:cs typeface="Play"/>
              <a:sym typeface="Play"/>
            </a:endParaRPr>
          </a:p>
          <a:p>
            <a:pPr indent="0" lvl="0" marL="0" rtl="0" algn="ctr">
              <a:lnSpc>
                <a:spcPct val="115000"/>
              </a:lnSpc>
              <a:spcBef>
                <a:spcPts val="0"/>
              </a:spcBef>
              <a:spcAft>
                <a:spcPts val="0"/>
              </a:spcAft>
              <a:buNone/>
            </a:pPr>
            <a:r>
              <a:t/>
            </a:r>
            <a:endParaRPr>
              <a:solidFill>
                <a:schemeClr val="dk1"/>
              </a:solidFill>
              <a:latin typeface="Play"/>
              <a:ea typeface="Play"/>
              <a:cs typeface="Play"/>
              <a:sym typeface="Play"/>
            </a:endParaRPr>
          </a:p>
          <a:p>
            <a:pPr indent="457200" lvl="0" marL="1371600" rtl="0" algn="just">
              <a:lnSpc>
                <a:spcPct val="115000"/>
              </a:lnSpc>
              <a:spcBef>
                <a:spcPts val="0"/>
              </a:spcBef>
              <a:spcAft>
                <a:spcPts val="0"/>
              </a:spcAft>
              <a:buNone/>
            </a:pPr>
            <a:r>
              <a:rPr lang="en-GB">
                <a:solidFill>
                  <a:schemeClr val="dk1"/>
                </a:solidFill>
                <a:latin typeface="Play"/>
                <a:ea typeface="Play"/>
                <a:cs typeface="Play"/>
                <a:sym typeface="Play"/>
              </a:rPr>
              <a:t>Quadtree aims to be:</a:t>
            </a:r>
            <a:endParaRPr>
              <a:solidFill>
                <a:schemeClr val="dk1"/>
              </a:solidFill>
              <a:latin typeface="Play"/>
              <a:ea typeface="Play"/>
              <a:cs typeface="Play"/>
              <a:sym typeface="Play"/>
            </a:endParaRPr>
          </a:p>
          <a:p>
            <a:pPr indent="-317500" lvl="0" marL="2286000" rtl="0" algn="just">
              <a:lnSpc>
                <a:spcPct val="115000"/>
              </a:lnSpc>
              <a:spcBef>
                <a:spcPts val="1200"/>
              </a:spcBef>
              <a:spcAft>
                <a:spcPts val="0"/>
              </a:spcAft>
              <a:buClr>
                <a:schemeClr val="dk1"/>
              </a:buClr>
              <a:buSzPts val="1400"/>
              <a:buFont typeface="Play"/>
              <a:buChar char="➔"/>
            </a:pPr>
            <a:r>
              <a:rPr lang="en-GB">
                <a:solidFill>
                  <a:schemeClr val="dk1"/>
                </a:solidFill>
                <a:latin typeface="Play"/>
                <a:ea typeface="Play"/>
                <a:cs typeface="Play"/>
                <a:sym typeface="Play"/>
              </a:rPr>
              <a:t>Versatile (can be used in dynamic and static contexts)</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Simple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Lightweight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Easy to use</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Fast</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Header only</a:t>
            </a:r>
            <a:endParaRPr>
              <a:solidFill>
                <a:schemeClr val="dk1"/>
              </a:solidFill>
              <a:latin typeface="Play"/>
              <a:ea typeface="Play"/>
              <a:cs typeface="Play"/>
              <a:sym typeface="Play"/>
            </a:endParaRPr>
          </a:p>
          <a:p>
            <a:pPr indent="-317500" lvl="0" marL="22860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Implemented with modern C/C++ features</a:t>
            </a:r>
            <a:endParaRPr b="1" u="sng">
              <a:solidFill>
                <a:schemeClr val="dk1"/>
              </a:solidFill>
              <a:latin typeface="Play"/>
              <a:ea typeface="Play"/>
              <a:cs typeface="Play"/>
              <a:sym typeface="Play"/>
            </a:endParaRPr>
          </a:p>
        </p:txBody>
      </p:sp>
      <p:sp>
        <p:nvSpPr>
          <p:cNvPr id="165" name="Google Shape;165;p25"/>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271200" y="897775"/>
            <a:ext cx="8602200" cy="1674000"/>
          </a:xfrm>
          <a:prstGeom prst="rect">
            <a:avLst/>
          </a:prstGeom>
          <a:noFill/>
          <a:ln>
            <a:noFill/>
          </a:ln>
        </p:spPr>
        <p:txBody>
          <a:bodyPr anchorCtr="0" anchor="ctr" bIns="91425" lIns="91425" spcFirstLastPara="1" rIns="91425" wrap="square" tIns="91425">
            <a:noAutofit/>
          </a:bodyPr>
          <a:lstStyle/>
          <a:p>
            <a:pPr indent="-317500" lvl="0" marL="1828800" rtl="0" algn="just">
              <a:lnSpc>
                <a:spcPct val="150000"/>
              </a:lnSpc>
              <a:spcBef>
                <a:spcPts val="300"/>
              </a:spcBef>
              <a:spcAft>
                <a:spcPts val="0"/>
              </a:spcAft>
              <a:buClr>
                <a:schemeClr val="dk1"/>
              </a:buClr>
              <a:buSzPts val="1400"/>
              <a:buFont typeface="Play"/>
              <a:buChar char="➔"/>
            </a:pPr>
            <a:r>
              <a:rPr lang="en-GB">
                <a:solidFill>
                  <a:schemeClr val="dk1"/>
                </a:solidFill>
                <a:latin typeface="Play"/>
                <a:ea typeface="Play"/>
                <a:cs typeface="Play"/>
                <a:sym typeface="Play"/>
              </a:rPr>
              <a:t>Computer Graphics, Games, Movies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Computer Vision, CAD, </a:t>
            </a:r>
            <a:r>
              <a:rPr lang="en-GB">
                <a:solidFill>
                  <a:schemeClr val="dk1"/>
                </a:solidFill>
                <a:latin typeface="Play"/>
                <a:ea typeface="Play"/>
                <a:cs typeface="Play"/>
                <a:sym typeface="Play"/>
              </a:rPr>
              <a:t>Street</a:t>
            </a:r>
            <a:r>
              <a:rPr lang="en-GB">
                <a:solidFill>
                  <a:schemeClr val="dk1"/>
                </a:solidFill>
                <a:latin typeface="Play"/>
                <a:ea typeface="Play"/>
                <a:cs typeface="Play"/>
                <a:sym typeface="Play"/>
              </a:rPr>
              <a:t> Maps (Google Maps/Google Earth)</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Human-Computer Interface Design (Windowing Systems)</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Virtual Reality</a:t>
            </a:r>
            <a:endParaRPr>
              <a:solidFill>
                <a:schemeClr val="dk1"/>
              </a:solidFill>
              <a:latin typeface="Play"/>
              <a:ea typeface="Play"/>
              <a:cs typeface="Play"/>
              <a:sym typeface="Play"/>
            </a:endParaRPr>
          </a:p>
          <a:p>
            <a:pPr indent="-317500" lvl="0" marL="1828800" rtl="0" algn="just">
              <a:lnSpc>
                <a:spcPct val="15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Visualization (Graphing Complex Functions)</a:t>
            </a:r>
            <a:endParaRPr>
              <a:solidFill>
                <a:schemeClr val="dk1"/>
              </a:solidFill>
              <a:latin typeface="Play"/>
              <a:ea typeface="Play"/>
              <a:cs typeface="Play"/>
              <a:sym typeface="Play"/>
            </a:endParaRPr>
          </a:p>
        </p:txBody>
      </p:sp>
      <p:sp>
        <p:nvSpPr>
          <p:cNvPr id="171" name="Google Shape;171;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SCOPES</a:t>
            </a:r>
            <a:r>
              <a:rPr b="1" lang="en-GB" sz="2000">
                <a:solidFill>
                  <a:srgbClr val="FF0000"/>
                </a:solidFill>
                <a:latin typeface="Play"/>
                <a:ea typeface="Play"/>
                <a:cs typeface="Play"/>
                <a:sym typeface="Play"/>
              </a:rPr>
              <a:t> OF QUADTREE DATA STRUCTURE</a:t>
            </a:r>
            <a:endParaRPr b="1" i="0" sz="2000" u="none" cap="none" strike="noStrike">
              <a:solidFill>
                <a:srgbClr val="FF0000"/>
              </a:solidFill>
              <a:latin typeface="Play"/>
              <a:ea typeface="Play"/>
              <a:cs typeface="Play"/>
              <a:sym typeface="Play"/>
            </a:endParaRPr>
          </a:p>
        </p:txBody>
      </p:sp>
      <p:pic>
        <p:nvPicPr>
          <p:cNvPr id="172" name="Google Shape;172;p26"/>
          <p:cNvPicPr preferRelativeResize="0"/>
          <p:nvPr/>
        </p:nvPicPr>
        <p:blipFill>
          <a:blip r:embed="rId3">
            <a:alphaModFix/>
          </a:blip>
          <a:stretch>
            <a:fillRect/>
          </a:stretch>
        </p:blipFill>
        <p:spPr>
          <a:xfrm>
            <a:off x="3438538" y="2670625"/>
            <a:ext cx="2266925" cy="2266925"/>
          </a:xfrm>
          <a:prstGeom prst="rect">
            <a:avLst/>
          </a:prstGeom>
          <a:noFill/>
          <a:ln cap="flat" cmpd="sng" w="9525">
            <a:solidFill>
              <a:schemeClr val="dk1"/>
            </a:solidFill>
            <a:prstDash val="solid"/>
            <a:round/>
            <a:headEnd len="sm" w="sm" type="none"/>
            <a:tailEnd len="sm" w="sm" type="none"/>
          </a:ln>
        </p:spPr>
      </p:pic>
      <p:pic>
        <p:nvPicPr>
          <p:cNvPr id="173" name="Google Shape;173;p26"/>
          <p:cNvPicPr preferRelativeResize="0"/>
          <p:nvPr/>
        </p:nvPicPr>
        <p:blipFill rotWithShape="1">
          <a:blip r:embed="rId4">
            <a:alphaModFix/>
          </a:blip>
          <a:srcRect b="0" l="0" r="0" t="4479"/>
          <a:stretch/>
        </p:blipFill>
        <p:spPr>
          <a:xfrm>
            <a:off x="271200" y="2670625"/>
            <a:ext cx="2373183" cy="2266925"/>
          </a:xfrm>
          <a:prstGeom prst="rect">
            <a:avLst/>
          </a:prstGeom>
          <a:noFill/>
          <a:ln cap="flat" cmpd="sng" w="9525">
            <a:solidFill>
              <a:schemeClr val="dk1"/>
            </a:solidFill>
            <a:prstDash val="solid"/>
            <a:round/>
            <a:headEnd len="sm" w="sm" type="none"/>
            <a:tailEnd len="sm" w="sm" type="none"/>
          </a:ln>
        </p:spPr>
      </p:pic>
      <p:pic>
        <p:nvPicPr>
          <p:cNvPr id="174" name="Google Shape;174;p26"/>
          <p:cNvPicPr preferRelativeResize="0"/>
          <p:nvPr/>
        </p:nvPicPr>
        <p:blipFill>
          <a:blip r:embed="rId5">
            <a:alphaModFix/>
          </a:blip>
          <a:stretch>
            <a:fillRect/>
          </a:stretch>
        </p:blipFill>
        <p:spPr>
          <a:xfrm>
            <a:off x="6499625" y="2677296"/>
            <a:ext cx="2266899" cy="22535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1888513" y="4006750"/>
            <a:ext cx="5367000" cy="81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chemeClr val="dk1"/>
                </a:solidFill>
                <a:latin typeface="Play"/>
                <a:ea typeface="Play"/>
                <a:cs typeface="Play"/>
                <a:sym typeface="Play"/>
              </a:rPr>
              <a:t>Left shows the compressed image with the tree bounding boxes while the right shows just the compressed image.</a:t>
            </a:r>
            <a:endParaRPr i="0" u="none" cap="none" strike="noStrike">
              <a:solidFill>
                <a:schemeClr val="dk1"/>
              </a:solidFill>
              <a:latin typeface="Play"/>
              <a:ea typeface="Play"/>
              <a:cs typeface="Play"/>
              <a:sym typeface="Play"/>
            </a:endParaRPr>
          </a:p>
        </p:txBody>
      </p:sp>
      <p:sp>
        <p:nvSpPr>
          <p:cNvPr id="180" name="Google Shape;180;p27"/>
          <p:cNvSpPr txBox="1"/>
          <p:nvPr/>
        </p:nvSpPr>
        <p:spPr>
          <a:xfrm>
            <a:off x="2910288" y="284525"/>
            <a:ext cx="3323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lang="en-GB">
                <a:solidFill>
                  <a:srgbClr val="FF0000"/>
                </a:solidFill>
                <a:latin typeface="Play"/>
                <a:ea typeface="Play"/>
                <a:cs typeface="Play"/>
                <a:sym typeface="Play"/>
              </a:rPr>
              <a:t>QuadTree Compression of an image </a:t>
            </a:r>
            <a:r>
              <a:rPr b="1" lang="en-GB">
                <a:solidFill>
                  <a:schemeClr val="dk1"/>
                </a:solidFill>
                <a:latin typeface="Play"/>
                <a:ea typeface="Play"/>
                <a:cs typeface="Play"/>
                <a:sym typeface="Play"/>
              </a:rPr>
              <a:t>step by step</a:t>
            </a:r>
            <a:endParaRPr b="1" i="0" sz="1400" u="none" cap="none" strike="noStrike">
              <a:solidFill>
                <a:schemeClr val="dk1"/>
              </a:solidFill>
              <a:latin typeface="Play"/>
              <a:ea typeface="Play"/>
              <a:cs typeface="Play"/>
              <a:sym typeface="Play"/>
            </a:endParaRPr>
          </a:p>
        </p:txBody>
      </p:sp>
      <p:pic>
        <p:nvPicPr>
          <p:cNvPr id="181" name="Google Shape;181;p27"/>
          <p:cNvPicPr preferRelativeResize="0"/>
          <p:nvPr/>
        </p:nvPicPr>
        <p:blipFill>
          <a:blip r:embed="rId3">
            <a:alphaModFix/>
          </a:blip>
          <a:stretch>
            <a:fillRect/>
          </a:stretch>
        </p:blipFill>
        <p:spPr>
          <a:xfrm>
            <a:off x="1888538" y="1148216"/>
            <a:ext cx="5366925" cy="2683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270938" y="152400"/>
            <a:ext cx="8602134"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THE BIG BANG MODEL</a:t>
            </a:r>
            <a:endParaRPr b="1" i="0" sz="2000" u="none" cap="none" strike="noStrike">
              <a:solidFill>
                <a:srgbClr val="FF0000"/>
              </a:solidFill>
              <a:latin typeface="Play"/>
              <a:ea typeface="Play"/>
              <a:cs typeface="Play"/>
              <a:sym typeface="Play"/>
            </a:endParaRPr>
          </a:p>
        </p:txBody>
      </p:sp>
      <p:pic>
        <p:nvPicPr>
          <p:cNvPr id="192" name="Google Shape;192;p29"/>
          <p:cNvPicPr preferRelativeResize="0"/>
          <p:nvPr/>
        </p:nvPicPr>
        <p:blipFill>
          <a:blip r:embed="rId3">
            <a:alphaModFix/>
          </a:blip>
          <a:stretch>
            <a:fillRect/>
          </a:stretch>
        </p:blipFill>
        <p:spPr>
          <a:xfrm>
            <a:off x="271200" y="1927350"/>
            <a:ext cx="2905994" cy="1933800"/>
          </a:xfrm>
          <a:prstGeom prst="rect">
            <a:avLst/>
          </a:prstGeom>
          <a:noFill/>
          <a:ln>
            <a:noFill/>
          </a:ln>
        </p:spPr>
      </p:pic>
      <p:sp>
        <p:nvSpPr>
          <p:cNvPr id="193" name="Google Shape;193;p29"/>
          <p:cNvSpPr txBox="1"/>
          <p:nvPr/>
        </p:nvSpPr>
        <p:spPr>
          <a:xfrm>
            <a:off x="3489450" y="14236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TIME</a:t>
            </a:r>
            <a:endParaRPr>
              <a:solidFill>
                <a:schemeClr val="dk1"/>
              </a:solidFill>
              <a:latin typeface="Play"/>
              <a:ea typeface="Play"/>
              <a:cs typeface="Play"/>
              <a:sym typeface="Play"/>
            </a:endParaRPr>
          </a:p>
        </p:txBody>
      </p:sp>
      <p:sp>
        <p:nvSpPr>
          <p:cNvPr id="194" name="Google Shape;194;p29"/>
          <p:cNvSpPr txBox="1"/>
          <p:nvPr/>
        </p:nvSpPr>
        <p:spPr>
          <a:xfrm>
            <a:off x="3489450" y="25717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EFFORTS</a:t>
            </a:r>
            <a:endParaRPr>
              <a:solidFill>
                <a:schemeClr val="dk1"/>
              </a:solidFill>
              <a:latin typeface="Play"/>
              <a:ea typeface="Play"/>
              <a:cs typeface="Play"/>
              <a:sym typeface="Play"/>
            </a:endParaRPr>
          </a:p>
        </p:txBody>
      </p:sp>
      <p:sp>
        <p:nvSpPr>
          <p:cNvPr id="195" name="Google Shape;195;p29"/>
          <p:cNvSpPr txBox="1"/>
          <p:nvPr/>
        </p:nvSpPr>
        <p:spPr>
          <a:xfrm>
            <a:off x="3489750" y="37198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RESOURCES</a:t>
            </a:r>
            <a:endParaRPr>
              <a:solidFill>
                <a:schemeClr val="dk1"/>
              </a:solidFill>
              <a:latin typeface="Play"/>
              <a:ea typeface="Play"/>
              <a:cs typeface="Play"/>
              <a:sym typeface="Play"/>
            </a:endParaRPr>
          </a:p>
        </p:txBody>
      </p:sp>
      <p:sp>
        <p:nvSpPr>
          <p:cNvPr id="196" name="Google Shape;196;p29"/>
          <p:cNvSpPr txBox="1"/>
          <p:nvPr/>
        </p:nvSpPr>
        <p:spPr>
          <a:xfrm>
            <a:off x="6379050" y="2434500"/>
            <a:ext cx="870000" cy="767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BIG BANG</a:t>
            </a:r>
            <a:endParaRPr>
              <a:solidFill>
                <a:schemeClr val="dk1"/>
              </a:solidFill>
              <a:latin typeface="Play"/>
              <a:ea typeface="Play"/>
              <a:cs typeface="Play"/>
              <a:sym typeface="Play"/>
            </a:endParaRPr>
          </a:p>
        </p:txBody>
      </p:sp>
      <p:cxnSp>
        <p:nvCxnSpPr>
          <p:cNvPr id="197" name="Google Shape;197;p29"/>
          <p:cNvCxnSpPr>
            <a:stCxn id="193" idx="3"/>
            <a:endCxn id="196" idx="1"/>
          </p:cNvCxnSpPr>
          <p:nvPr/>
        </p:nvCxnSpPr>
        <p:spPr>
          <a:xfrm>
            <a:off x="5153250" y="1669950"/>
            <a:ext cx="1225800" cy="1148100"/>
          </a:xfrm>
          <a:prstGeom prst="straightConnector1">
            <a:avLst/>
          </a:prstGeom>
          <a:noFill/>
          <a:ln cap="flat" cmpd="sng" w="9525">
            <a:solidFill>
              <a:schemeClr val="dk1"/>
            </a:solidFill>
            <a:prstDash val="solid"/>
            <a:round/>
            <a:headEnd len="med" w="med" type="none"/>
            <a:tailEnd len="med" w="med" type="triangle"/>
          </a:ln>
        </p:spPr>
      </p:cxnSp>
      <p:cxnSp>
        <p:nvCxnSpPr>
          <p:cNvPr id="198" name="Google Shape;198;p29"/>
          <p:cNvCxnSpPr>
            <a:stCxn id="195" idx="3"/>
            <a:endCxn id="196" idx="1"/>
          </p:cNvCxnSpPr>
          <p:nvPr/>
        </p:nvCxnSpPr>
        <p:spPr>
          <a:xfrm flipH="1" rot="10800000">
            <a:off x="5153550" y="2818050"/>
            <a:ext cx="1225500" cy="1148100"/>
          </a:xfrm>
          <a:prstGeom prst="straightConnector1">
            <a:avLst/>
          </a:prstGeom>
          <a:noFill/>
          <a:ln cap="flat" cmpd="sng" w="9525">
            <a:solidFill>
              <a:schemeClr val="dk1"/>
            </a:solidFill>
            <a:prstDash val="solid"/>
            <a:round/>
            <a:headEnd len="med" w="med" type="none"/>
            <a:tailEnd len="med" w="med" type="triangle"/>
          </a:ln>
        </p:spPr>
      </p:cxnSp>
      <p:cxnSp>
        <p:nvCxnSpPr>
          <p:cNvPr id="199" name="Google Shape;199;p29"/>
          <p:cNvCxnSpPr>
            <a:stCxn id="194" idx="3"/>
            <a:endCxn id="196" idx="1"/>
          </p:cNvCxnSpPr>
          <p:nvPr/>
        </p:nvCxnSpPr>
        <p:spPr>
          <a:xfrm>
            <a:off x="5153250" y="2818050"/>
            <a:ext cx="1225800" cy="0"/>
          </a:xfrm>
          <a:prstGeom prst="straightConnector1">
            <a:avLst/>
          </a:prstGeom>
          <a:noFill/>
          <a:ln cap="flat" cmpd="sng" w="9525">
            <a:solidFill>
              <a:schemeClr val="dk1"/>
            </a:solidFill>
            <a:prstDash val="solid"/>
            <a:round/>
            <a:headEnd len="med" w="med" type="none"/>
            <a:tailEnd len="med" w="med" type="triangle"/>
          </a:ln>
        </p:spPr>
      </p:cxnSp>
      <p:cxnSp>
        <p:nvCxnSpPr>
          <p:cNvPr id="200" name="Google Shape;200;p29"/>
          <p:cNvCxnSpPr>
            <a:stCxn id="196" idx="3"/>
            <a:endCxn id="201" idx="1"/>
          </p:cNvCxnSpPr>
          <p:nvPr/>
        </p:nvCxnSpPr>
        <p:spPr>
          <a:xfrm>
            <a:off x="7249050" y="2818050"/>
            <a:ext cx="503700" cy="0"/>
          </a:xfrm>
          <a:prstGeom prst="straightConnector1">
            <a:avLst/>
          </a:prstGeom>
          <a:noFill/>
          <a:ln cap="flat" cmpd="sng" w="9525">
            <a:solidFill>
              <a:schemeClr val="dk1"/>
            </a:solidFill>
            <a:prstDash val="solid"/>
            <a:round/>
            <a:headEnd len="med" w="med" type="none"/>
            <a:tailEnd len="med" w="med" type="triangle"/>
          </a:ln>
        </p:spPr>
      </p:cxnSp>
      <p:sp>
        <p:nvSpPr>
          <p:cNvPr id="201" name="Google Shape;201;p29"/>
          <p:cNvSpPr txBox="1"/>
          <p:nvPr/>
        </p:nvSpPr>
        <p:spPr>
          <a:xfrm>
            <a:off x="7752750" y="2323650"/>
            <a:ext cx="1225500" cy="988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QuadTree</a:t>
            </a:r>
            <a:endParaRPr b="1">
              <a:solidFill>
                <a:srgbClr val="FF0000"/>
              </a:solidFill>
              <a:latin typeface="Play"/>
              <a:ea typeface="Play"/>
              <a:cs typeface="Play"/>
              <a:sym typeface="Play"/>
            </a:endParaRPr>
          </a:p>
          <a:p>
            <a:pPr indent="0" lvl="0" marL="0" rtl="0" algn="ctr">
              <a:lnSpc>
                <a:spcPct val="120000"/>
              </a:lnSpc>
              <a:spcBef>
                <a:spcPts val="0"/>
              </a:spcBef>
              <a:spcAft>
                <a:spcPts val="0"/>
              </a:spcAft>
              <a:buNone/>
            </a:pPr>
            <a:r>
              <a:rPr b="1" lang="en-GB">
                <a:solidFill>
                  <a:srgbClr val="FF0000"/>
                </a:solidFill>
                <a:latin typeface="Play"/>
                <a:ea typeface="Play"/>
                <a:cs typeface="Play"/>
                <a:sym typeface="Play"/>
              </a:rPr>
              <a:t>Library</a:t>
            </a:r>
            <a:endParaRPr b="1">
              <a:solidFill>
                <a:srgbClr val="FF0000"/>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REQUIREMENTS</a:t>
            </a:r>
            <a:r>
              <a:rPr b="1" lang="en-GB" sz="2000">
                <a:solidFill>
                  <a:srgbClr val="FF0000"/>
                </a:solidFill>
                <a:latin typeface="Play"/>
                <a:ea typeface="Play"/>
                <a:cs typeface="Play"/>
                <a:sym typeface="Play"/>
              </a:rPr>
              <a:t>, </a:t>
            </a:r>
            <a:r>
              <a:rPr b="1" i="0" lang="en-GB" sz="2000" u="none" cap="none" strike="noStrike">
                <a:solidFill>
                  <a:srgbClr val="FF0000"/>
                </a:solidFill>
                <a:latin typeface="Play"/>
                <a:ea typeface="Play"/>
                <a:cs typeface="Play"/>
                <a:sym typeface="Play"/>
              </a:rPr>
              <a:t>TOOLS AND TECHNOLOGIES</a:t>
            </a:r>
            <a:endParaRPr b="1" i="0" sz="2000" u="none" cap="none" strike="noStrike">
              <a:solidFill>
                <a:srgbClr val="FF0000"/>
              </a:solidFill>
              <a:latin typeface="Play"/>
              <a:ea typeface="Play"/>
              <a:cs typeface="Play"/>
              <a:sym typeface="Play"/>
            </a:endParaRPr>
          </a:p>
        </p:txBody>
      </p:sp>
      <p:sp>
        <p:nvSpPr>
          <p:cNvPr id="207" name="Google Shape;207;p30"/>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t/>
            </a:r>
            <a:endParaRPr b="1" u="sng">
              <a:solidFill>
                <a:schemeClr val="dk1"/>
              </a:solidFill>
              <a:latin typeface="Play"/>
              <a:ea typeface="Play"/>
              <a:cs typeface="Play"/>
              <a:sym typeface="Play"/>
            </a:endParaRPr>
          </a:p>
        </p:txBody>
      </p:sp>
      <p:sp>
        <p:nvSpPr>
          <p:cNvPr id="208" name="Google Shape;208;p30"/>
          <p:cNvSpPr txBox="1"/>
          <p:nvPr/>
        </p:nvSpPr>
        <p:spPr>
          <a:xfrm>
            <a:off x="442325" y="1284600"/>
            <a:ext cx="3812700" cy="32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SOFTWARE REQUIREMENTS</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 Compiler</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GNU Make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X11 window system for graphical output and development libraries</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HARDWARE REQUIREMENTS</a:t>
            </a:r>
            <a:endParaRPr b="1" sz="1200" u="sng">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2 GB RAM</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Any Operating System</a:t>
            </a:r>
            <a:endParaRPr b="1" u="sng">
              <a:solidFill>
                <a:schemeClr val="dk1"/>
              </a:solidFill>
              <a:latin typeface="Play"/>
              <a:ea typeface="Play"/>
              <a:cs typeface="Play"/>
              <a:sym typeface="Play"/>
            </a:endParaRPr>
          </a:p>
        </p:txBody>
      </p:sp>
      <p:sp>
        <p:nvSpPr>
          <p:cNvPr id="209" name="Google Shape;209;p30"/>
          <p:cNvSpPr txBox="1"/>
          <p:nvPr/>
        </p:nvSpPr>
        <p:spPr>
          <a:xfrm>
            <a:off x="4821725" y="1284600"/>
            <a:ext cx="3812700" cy="32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TOOLS USED</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CMake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Visual Studio Code</a:t>
            </a:r>
            <a:endParaRPr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TinyXML</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1200">
              <a:solidFill>
                <a:schemeClr val="dk1"/>
              </a:solidFill>
              <a:latin typeface="Play"/>
              <a:ea typeface="Play"/>
              <a:cs typeface="Play"/>
              <a:sym typeface="Play"/>
            </a:endParaRPr>
          </a:p>
          <a:p>
            <a:pPr indent="0" lvl="0" marL="0" rtl="0" algn="l">
              <a:lnSpc>
                <a:spcPct val="150000"/>
              </a:lnSpc>
              <a:spcBef>
                <a:spcPts val="0"/>
              </a:spcBef>
              <a:spcAft>
                <a:spcPts val="0"/>
              </a:spcAft>
              <a:buNone/>
            </a:pPr>
            <a:r>
              <a:rPr b="1" lang="en-GB" sz="1200">
                <a:solidFill>
                  <a:schemeClr val="dk1"/>
                </a:solidFill>
                <a:latin typeface="Play"/>
                <a:ea typeface="Play"/>
                <a:cs typeface="Play"/>
                <a:sym typeface="Play"/>
              </a:rPr>
              <a:t>TECHNOLOGIES USED</a:t>
            </a:r>
            <a:endParaRPr b="1" sz="1200">
              <a:solidFill>
                <a:schemeClr val="dk1"/>
              </a:solidFill>
              <a:latin typeface="Play"/>
              <a:ea typeface="Play"/>
              <a:cs typeface="Play"/>
              <a:sym typeface="Play"/>
            </a:endParaRPr>
          </a:p>
          <a:p>
            <a:pPr indent="-304800" lvl="0" marL="457200" rtl="0" algn="l">
              <a:lnSpc>
                <a:spcPct val="15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C/C++ Language</a:t>
            </a:r>
            <a:endParaRPr b="1" sz="1200" u="sng">
              <a:solidFill>
                <a:schemeClr val="dk1"/>
              </a:solidFill>
              <a:latin typeface="Play"/>
              <a:ea typeface="Play"/>
              <a:cs typeface="Play"/>
              <a:sym typeface="Play"/>
            </a:endParaRPr>
          </a:p>
          <a:p>
            <a:pPr indent="0" lvl="0" marL="0" marR="0" rtl="0" algn="just">
              <a:lnSpc>
                <a:spcPct val="115000"/>
              </a:lnSpc>
              <a:spcBef>
                <a:spcPts val="0"/>
              </a:spcBef>
              <a:spcAft>
                <a:spcPts val="0"/>
              </a:spcAft>
              <a:buNone/>
            </a:pPr>
            <a:r>
              <a:t/>
            </a:r>
            <a:endParaRPr b="1" u="sng">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PROJECT PLAN</a:t>
            </a:r>
            <a:endParaRPr b="1" i="0" sz="2000" u="none" cap="none" strike="noStrike">
              <a:solidFill>
                <a:srgbClr val="FF0000"/>
              </a:solidFill>
              <a:latin typeface="Play"/>
              <a:ea typeface="Play"/>
              <a:cs typeface="Play"/>
              <a:sym typeface="Play"/>
            </a:endParaRPr>
          </a:p>
        </p:txBody>
      </p:sp>
      <p:graphicFrame>
        <p:nvGraphicFramePr>
          <p:cNvPr id="215" name="Google Shape;215;p31"/>
          <p:cNvGraphicFramePr/>
          <p:nvPr/>
        </p:nvGraphicFramePr>
        <p:xfrm>
          <a:off x="270900" y="887560"/>
          <a:ext cx="3000000" cy="3000000"/>
        </p:xfrm>
        <a:graphic>
          <a:graphicData uri="http://schemas.openxmlformats.org/drawingml/2006/table">
            <a:tbl>
              <a:tblPr>
                <a:noFill/>
                <a:tableStyleId>{E1044EDB-5CAD-457A-B358-56DA38B7CA92}</a:tableStyleId>
              </a:tblPr>
              <a:tblGrid>
                <a:gridCol w="454950"/>
                <a:gridCol w="3846150"/>
                <a:gridCol w="2150550"/>
                <a:gridCol w="2150550"/>
              </a:tblGrid>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Task</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Start Date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End Date</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Object-Oriented Programming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17-09-2021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Design Patterns in C</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01-10-2021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3</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Learn how to use TinyXml</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15-10-2021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4</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ADT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29-10-2021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5</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Define the file format for QuadTree</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6</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Get your hands on the pcf_ui library</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26-11-2021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r>
              <a:tr h="380300">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7</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Understand the Drawing View Control of pcf_ui</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8</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Sequence diagram for your final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24-12-2021</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9</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Implement the Visualizer</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08-01-2022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r>
              <a:tr h="337075">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10</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just">
                        <a:spcBef>
                          <a:spcPts val="0"/>
                        </a:spcBef>
                        <a:spcAft>
                          <a:spcPts val="0"/>
                        </a:spcAft>
                        <a:buNone/>
                      </a:pPr>
                      <a:r>
                        <a:rPr lang="en-GB" sz="1200">
                          <a:solidFill>
                            <a:srgbClr val="E8EAED"/>
                          </a:solidFill>
                          <a:highlight>
                            <a:srgbClr val="202124"/>
                          </a:highlight>
                          <a:latin typeface="Play"/>
                          <a:ea typeface="Play"/>
                          <a:cs typeface="Play"/>
                          <a:sym typeface="Play"/>
                        </a:rPr>
                        <a:t>Design the architecture of the application</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05-02-2022</a:t>
                      </a:r>
                      <a:endParaRPr sz="1200">
                        <a:solidFill>
                          <a:schemeClr val="dk1"/>
                        </a:solidFill>
                        <a:latin typeface="Play"/>
                        <a:ea typeface="Play"/>
                        <a:cs typeface="Play"/>
                        <a:sym typeface="Play"/>
                      </a:endParaRPr>
                    </a:p>
                  </a:txBody>
                  <a:tcPr marT="91425" marB="91425" marR="91425" marL="91425" anchor="ctr"/>
                </a:tc>
                <a:tc>
                  <a:txBody>
                    <a:bodyPr/>
                    <a:lstStyle/>
                    <a:p>
                      <a:pPr indent="0" lvl="0" marL="0" rtl="0" algn="ctr">
                        <a:spcBef>
                          <a:spcPts val="0"/>
                        </a:spcBef>
                        <a:spcAft>
                          <a:spcPts val="0"/>
                        </a:spcAft>
                        <a:buNone/>
                      </a:pPr>
                      <a:r>
                        <a:rPr lang="en-GB" sz="1200">
                          <a:solidFill>
                            <a:schemeClr val="dk1"/>
                          </a:solidFill>
                          <a:latin typeface="Play"/>
                          <a:ea typeface="Play"/>
                          <a:cs typeface="Play"/>
                          <a:sym typeface="Play"/>
                        </a:rPr>
                        <a:t>12-02-2022</a:t>
                      </a:r>
                      <a:endParaRPr sz="1200">
                        <a:solidFill>
                          <a:schemeClr val="dk1"/>
                        </a:solidFill>
                        <a:latin typeface="Play"/>
                        <a:ea typeface="Play"/>
                        <a:cs typeface="Play"/>
                        <a:sym typeface="Play"/>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1078800" y="4164775"/>
            <a:ext cx="6986400" cy="684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An application capable of presenting a view of the QuadTree. </a:t>
            </a:r>
            <a:endParaRPr>
              <a:solidFill>
                <a:srgbClr val="F0F3F6"/>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lang="en-GB">
                <a:solidFill>
                  <a:srgbClr val="F0F3F6"/>
                </a:solidFill>
                <a:latin typeface="Play"/>
                <a:ea typeface="Play"/>
                <a:cs typeface="Play"/>
                <a:sym typeface="Play"/>
              </a:rPr>
              <a:t>Design and development of QuadTree view and data model.</a:t>
            </a:r>
            <a:endParaRPr i="0" u="none" cap="none" strike="noStrike">
              <a:solidFill>
                <a:srgbClr val="FFFFFF"/>
              </a:solidFill>
              <a:latin typeface="Play"/>
              <a:ea typeface="Play"/>
              <a:cs typeface="Play"/>
              <a:sym typeface="Play"/>
            </a:endParaRPr>
          </a:p>
        </p:txBody>
      </p:sp>
      <p:pic>
        <p:nvPicPr>
          <p:cNvPr id="67" name="Google Shape;67;p14"/>
          <p:cNvPicPr preferRelativeResize="0"/>
          <p:nvPr/>
        </p:nvPicPr>
        <p:blipFill>
          <a:blip r:embed="rId3">
            <a:alphaModFix/>
          </a:blip>
          <a:stretch>
            <a:fillRect/>
          </a:stretch>
        </p:blipFill>
        <p:spPr>
          <a:xfrm>
            <a:off x="730350" y="601025"/>
            <a:ext cx="3332225" cy="3332225"/>
          </a:xfrm>
          <a:prstGeom prst="rect">
            <a:avLst/>
          </a:prstGeom>
          <a:noFill/>
          <a:ln cap="flat" cmpd="sng" w="9525">
            <a:solidFill>
              <a:schemeClr val="dk1"/>
            </a:solidFill>
            <a:prstDash val="solid"/>
            <a:round/>
            <a:headEnd len="sm" w="sm" type="none"/>
            <a:tailEnd len="sm" w="sm" type="none"/>
          </a:ln>
        </p:spPr>
      </p:pic>
      <p:pic>
        <p:nvPicPr>
          <p:cNvPr id="68" name="Google Shape;68;p14"/>
          <p:cNvPicPr preferRelativeResize="0"/>
          <p:nvPr/>
        </p:nvPicPr>
        <p:blipFill>
          <a:blip r:embed="rId4">
            <a:alphaModFix/>
          </a:blip>
          <a:stretch>
            <a:fillRect/>
          </a:stretch>
        </p:blipFill>
        <p:spPr>
          <a:xfrm>
            <a:off x="5206125" y="601025"/>
            <a:ext cx="3332225" cy="333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EXPECTED OUTCOMES</a:t>
            </a:r>
            <a:endParaRPr b="1" i="0" sz="2000" u="none" cap="none" strike="noStrike">
              <a:solidFill>
                <a:srgbClr val="FF0000"/>
              </a:solidFill>
              <a:latin typeface="Play"/>
              <a:ea typeface="Play"/>
              <a:cs typeface="Play"/>
              <a:sym typeface="Play"/>
            </a:endParaRPr>
          </a:p>
        </p:txBody>
      </p:sp>
      <p:sp>
        <p:nvSpPr>
          <p:cNvPr id="221" name="Google Shape;221;p32"/>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A generic Quadtree  library in C language, which can be used by anyone to visualize a quadtree.</a:t>
            </a:r>
            <a:br>
              <a:rPr lang="en-GB">
                <a:solidFill>
                  <a:schemeClr val="dk1"/>
                </a:solidFill>
                <a:latin typeface="Play"/>
                <a:ea typeface="Play"/>
                <a:cs typeface="Play"/>
                <a:sym typeface="Play"/>
              </a:rPr>
            </a:br>
            <a:endParaRPr>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The library should be easy to use and the visualisation must be simple yet functional.</a:t>
            </a:r>
            <a:br>
              <a:rPr lang="en-GB">
                <a:solidFill>
                  <a:schemeClr val="dk1"/>
                </a:solidFill>
                <a:latin typeface="Play"/>
                <a:ea typeface="Play"/>
                <a:cs typeface="Play"/>
                <a:sym typeface="Play"/>
              </a:rPr>
            </a:br>
            <a:endParaRPr>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Users should be able to </a:t>
            </a:r>
            <a:r>
              <a:rPr lang="en-GB">
                <a:solidFill>
                  <a:schemeClr val="dk1"/>
                </a:solidFill>
                <a:latin typeface="Play"/>
                <a:ea typeface="Play"/>
                <a:cs typeface="Play"/>
                <a:sym typeface="Play"/>
              </a:rPr>
              <a:t>perform basic functions such as adding, deleting, updating new data points as well as searching for a particular point.</a:t>
            </a:r>
            <a:endParaRPr>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CONCLUSION</a:t>
            </a:r>
            <a:endParaRPr b="1" i="0" sz="2000" u="none" cap="none" strike="noStrike">
              <a:solidFill>
                <a:srgbClr val="FF0000"/>
              </a:solidFill>
              <a:latin typeface="Play"/>
              <a:ea typeface="Play"/>
              <a:cs typeface="Play"/>
              <a:sym typeface="Play"/>
            </a:endParaRPr>
          </a:p>
        </p:txBody>
      </p:sp>
      <p:sp>
        <p:nvSpPr>
          <p:cNvPr id="227" name="Google Shape;227;p33"/>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GB">
                <a:solidFill>
                  <a:schemeClr val="dk1"/>
                </a:solidFill>
                <a:latin typeface="Play"/>
                <a:ea typeface="Play"/>
                <a:cs typeface="Play"/>
                <a:sym typeface="Play"/>
              </a:rPr>
              <a:t>By the time of completion of this project, we’ll be able to develop a full-featured, scalable, multi-purpose library for Quadtree implementations in C language alongside understanding the principles of object-oriented philosophy and design thinking in writing production-grade programs.</a:t>
            </a:r>
            <a:endParaRPr>
              <a:solidFill>
                <a:schemeClr val="dk1"/>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233" name="Google Shape;233;p34"/>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Q. Cai and Y. Zhou, "A quadtree-based hierarchical clustering method for visualizing large point dataset," 2016 Sixth International Conference on Information Science and Technology (ICIST), 2016, pp. 372-375, doi: 10.1109/ICIST.2016.7483441.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“An effective way to represent quadtrees” Communications of the ACM, Volume 25, Issue 12, Dec 1982 pp 905–910, doi:10.1145/358728.358741</a:t>
            </a:r>
            <a:endParaRPr sz="1200">
              <a:solidFill>
                <a:schemeClr val="dk1"/>
              </a:solidFill>
              <a:latin typeface="Play"/>
              <a:ea typeface="Play"/>
              <a:cs typeface="Play"/>
              <a:sym typeface="Play"/>
            </a:endParaRPr>
          </a:p>
          <a:p>
            <a:pPr indent="0" lvl="0" marL="457200" rtl="0" algn="just">
              <a:lnSpc>
                <a:spcPct val="115000"/>
              </a:lnSpc>
              <a:spcBef>
                <a:spcPts val="1800"/>
              </a:spcBef>
              <a:spcAft>
                <a:spcPts val="0"/>
              </a:spcAft>
              <a:buNone/>
            </a:pPr>
            <a:r>
              <a:t/>
            </a:r>
            <a:endParaRPr sz="1200">
              <a:solidFill>
                <a:schemeClr val="dk1"/>
              </a:solidFill>
              <a:latin typeface="Play"/>
              <a:ea typeface="Play"/>
              <a:cs typeface="Play"/>
              <a:sym typeface="Play"/>
            </a:endParaRPr>
          </a:p>
          <a:p>
            <a:pPr indent="-304800" lvl="0" marL="457200" rtl="0" algn="just">
              <a:lnSpc>
                <a:spcPct val="115000"/>
              </a:lnSpc>
              <a:spcBef>
                <a:spcPts val="1800"/>
              </a:spcBef>
              <a:spcAft>
                <a:spcPts val="0"/>
              </a:spcAft>
              <a:buClr>
                <a:schemeClr val="dk1"/>
              </a:buClr>
              <a:buSzPts val="1200"/>
              <a:buFont typeface="Play"/>
              <a:buChar char="●"/>
            </a:pPr>
            <a:r>
              <a:rPr lang="en-GB" sz="1200">
                <a:solidFill>
                  <a:schemeClr val="dk1"/>
                </a:solidFill>
                <a:latin typeface="Play"/>
                <a:ea typeface="Play"/>
                <a:cs typeface="Play"/>
                <a:sym typeface="Play"/>
              </a:rPr>
              <a:t>“Optimal quadtree construction algorithms” </a:t>
            </a:r>
            <a:r>
              <a:rPr lang="en-GB" sz="1200">
                <a:solidFill>
                  <a:schemeClr val="dk1"/>
                </a:solidFill>
                <a:uFill>
                  <a:noFill/>
                </a:uFill>
                <a:latin typeface="Play"/>
                <a:ea typeface="Play"/>
                <a:cs typeface="Play"/>
                <a:sym typeface="Play"/>
                <a:hlinkClick r:id="rId3">
                  <a:extLst>
                    <a:ext uri="{A12FA001-AC4F-418D-AE19-62706E023703}">
                      <ahyp:hlinkClr val="tx"/>
                    </a:ext>
                  </a:extLst>
                </a:hlinkClick>
              </a:rPr>
              <a:t>Computer Vision, Graphics, and Image Processing, Volume 37, Issue 3</a:t>
            </a:r>
            <a:r>
              <a:rPr lang="en-GB" sz="1200">
                <a:solidFill>
                  <a:schemeClr val="dk1"/>
                </a:solidFill>
                <a:latin typeface="Play"/>
                <a:ea typeface="Play"/>
                <a:cs typeface="Play"/>
                <a:sym typeface="Play"/>
              </a:rPr>
              <a:t>, March 1987, pp 402–419,  </a:t>
            </a:r>
            <a:r>
              <a:rPr lang="en-GB" sz="1200">
                <a:solidFill>
                  <a:schemeClr val="dk1"/>
                </a:solidFill>
                <a:uFill>
                  <a:noFill/>
                </a:uFill>
                <a:latin typeface="Play"/>
                <a:ea typeface="Play"/>
                <a:cs typeface="Play"/>
                <a:sym typeface="Play"/>
                <a:hlinkClick r:id="rId4">
                  <a:extLst>
                    <a:ext uri="{A12FA001-AC4F-418D-AE19-62706E023703}">
                      <ahyp:hlinkClr val="tx"/>
                    </a:ext>
                  </a:extLst>
                </a:hlinkClick>
              </a:rPr>
              <a:t>doi:10.1016/0734-189X(87)90045-4</a:t>
            </a:r>
            <a:endParaRPr sz="1200">
              <a:solidFill>
                <a:schemeClr val="accent5"/>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02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600">
                <a:solidFill>
                  <a:srgbClr val="FF0000"/>
                </a:solidFill>
                <a:latin typeface="Play"/>
                <a:ea typeface="Play"/>
                <a:cs typeface="Play"/>
                <a:sym typeface="Play"/>
              </a:rPr>
              <a:t>THANK YOU</a:t>
            </a:r>
            <a:endParaRPr b="1" sz="3600">
              <a:solidFill>
                <a:srgbClr val="FF0000"/>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E8EAED"/>
              </a:buClr>
              <a:buSzPts val="1400"/>
              <a:buFont typeface="Play"/>
              <a:buChar char="●"/>
            </a:pPr>
            <a:r>
              <a:rPr lang="en-GB">
                <a:solidFill>
                  <a:srgbClr val="E8EAED"/>
                </a:solidFill>
                <a:latin typeface="Play"/>
                <a:ea typeface="Play"/>
                <a:cs typeface="Play"/>
                <a:sym typeface="Play"/>
              </a:rPr>
              <a:t>Develop a program that can show a QuadTree view and data model architecture using a single global library.</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Many digital map applications have the need to present large quantities of precise point data on the map. Such data can be weather information, the population in towns, etc. With the development of Internet of Things, we expect such data will grow at a rapid pace. How to visualize such magnitude of data on mobile devices and web browsers becomes a problem. </a:t>
            </a:r>
            <a:endParaRPr>
              <a:solidFill>
                <a:srgbClr val="E8EAED"/>
              </a:solidFill>
              <a:latin typeface="Play"/>
              <a:ea typeface="Play"/>
              <a:cs typeface="Play"/>
              <a:sym typeface="Play"/>
            </a:endParaRPr>
          </a:p>
          <a:p>
            <a:pPr indent="0" lvl="0" marL="457200" rtl="0" algn="just">
              <a:lnSpc>
                <a:spcPct val="115000"/>
              </a:lnSpc>
              <a:spcBef>
                <a:spcPts val="1200"/>
              </a:spcBef>
              <a:spcAft>
                <a:spcPts val="0"/>
              </a:spcAft>
              <a:buNone/>
            </a:pPr>
            <a:r>
              <a:t/>
            </a:r>
            <a:endParaRPr>
              <a:solidFill>
                <a:srgbClr val="E8EAED"/>
              </a:solidFill>
              <a:latin typeface="Play"/>
              <a:ea typeface="Play"/>
              <a:cs typeface="Play"/>
              <a:sym typeface="Play"/>
            </a:endParaRPr>
          </a:p>
          <a:p>
            <a:pPr indent="-317500" lvl="0" marL="457200" rtl="0" algn="just">
              <a:lnSpc>
                <a:spcPct val="115000"/>
              </a:lnSpc>
              <a:spcBef>
                <a:spcPts val="1200"/>
              </a:spcBef>
              <a:spcAft>
                <a:spcPts val="0"/>
              </a:spcAft>
              <a:buClr>
                <a:srgbClr val="E8EAED"/>
              </a:buClr>
              <a:buSzPts val="1400"/>
              <a:buFont typeface="Play"/>
              <a:buChar char="●"/>
            </a:pPr>
            <a:r>
              <a:rPr lang="en-GB">
                <a:solidFill>
                  <a:srgbClr val="E8EAED"/>
                </a:solidFill>
                <a:latin typeface="Play"/>
                <a:ea typeface="Play"/>
                <a:cs typeface="Play"/>
                <a:sym typeface="Play"/>
              </a:rPr>
              <a:t>This project aims to build an efficient library for interactively visualizing such data, using a combination of grid-based clustering and hierarchical clustering, along with quadtree spatial indexing.</a:t>
            </a:r>
            <a:endParaRPr b="1" u="sng">
              <a:solidFill>
                <a:schemeClr val="dk1"/>
              </a:solidFill>
              <a:latin typeface="Play"/>
              <a:ea typeface="Play"/>
              <a:cs typeface="Play"/>
              <a:sym typeface="Play"/>
            </a:endParaRPr>
          </a:p>
        </p:txBody>
      </p:sp>
      <p:sp>
        <p:nvSpPr>
          <p:cNvPr id="74" name="Google Shape;74;p15"/>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rgbClr val="FF0000"/>
                </a:solidFill>
                <a:latin typeface="Play"/>
                <a:ea typeface="Play"/>
                <a:cs typeface="Play"/>
                <a:sym typeface="Play"/>
              </a:rPr>
              <a:t>PROBLEM STATEMENT</a:t>
            </a:r>
            <a:endParaRPr b="1" i="0" sz="2000" u="none" cap="none" strike="noStrike">
              <a:solidFill>
                <a:srgbClr val="FF0000"/>
              </a:solidFill>
              <a:latin typeface="Play"/>
              <a:ea typeface="Play"/>
              <a:cs typeface="Play"/>
              <a:sym typeface="Play"/>
            </a:endParaRPr>
          </a:p>
        </p:txBody>
      </p:sp>
      <p:sp>
        <p:nvSpPr>
          <p:cNvPr id="80" name="Google Shape;80;p16"/>
          <p:cNvSpPr txBox="1"/>
          <p:nvPr/>
        </p:nvSpPr>
        <p:spPr>
          <a:xfrm>
            <a:off x="271200" y="1010000"/>
            <a:ext cx="8602200" cy="3759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The importance of data nowadays has increased significantly, as we are living in a data driven society. Many digital map applications have the need to present large quantities of precise point data on the map. </a:t>
            </a:r>
            <a:endParaRPr sz="1300">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0" lvl="0" marL="91440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With the development of the Internet of Things, we expect such data will grow at a rapid pace. However, visualizing and looking for a data point in  such a magnitude of data becomes a problem.</a:t>
            </a:r>
            <a:endParaRPr sz="1300">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0" lvl="0" marL="914400" rtl="0" algn="just">
              <a:lnSpc>
                <a:spcPct val="115000"/>
              </a:lnSpc>
              <a:spcBef>
                <a:spcPts val="0"/>
              </a:spcBef>
              <a:spcAft>
                <a:spcPts val="0"/>
              </a:spcAft>
              <a:buNone/>
            </a:pPr>
            <a:r>
              <a:t/>
            </a:r>
            <a:endParaRPr sz="1300">
              <a:solidFill>
                <a:schemeClr val="dk1"/>
              </a:solidFill>
              <a:latin typeface="Play"/>
              <a:ea typeface="Play"/>
              <a:cs typeface="Play"/>
              <a:sym typeface="Play"/>
            </a:endParaRPr>
          </a:p>
          <a:p>
            <a:pPr indent="-311150" lvl="0" marL="457200" rtl="0" algn="just">
              <a:lnSpc>
                <a:spcPct val="115000"/>
              </a:lnSpc>
              <a:spcBef>
                <a:spcPts val="0"/>
              </a:spcBef>
              <a:spcAft>
                <a:spcPts val="0"/>
              </a:spcAft>
              <a:buClr>
                <a:schemeClr val="dk1"/>
              </a:buClr>
              <a:buSzPts val="1300"/>
              <a:buFont typeface="Play"/>
              <a:buChar char="●"/>
            </a:pPr>
            <a:r>
              <a:rPr lang="en-GB" sz="1300">
                <a:solidFill>
                  <a:schemeClr val="dk1"/>
                </a:solidFill>
                <a:latin typeface="Play"/>
                <a:ea typeface="Play"/>
                <a:cs typeface="Play"/>
                <a:sym typeface="Play"/>
              </a:rPr>
              <a:t>We are proposing the implementation of a quadtree library to visualize data more easily for any users</a:t>
            </a:r>
            <a:endParaRPr sz="1300">
              <a:solidFill>
                <a:schemeClr val="dk1"/>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86" name="Google Shape;86;p17"/>
          <p:cNvSpPr txBox="1"/>
          <p:nvPr/>
        </p:nvSpPr>
        <p:spPr>
          <a:xfrm>
            <a:off x="271200" y="1038050"/>
            <a:ext cx="8602200" cy="391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dk1"/>
              </a:solidFill>
              <a:latin typeface="Play"/>
              <a:ea typeface="Play"/>
              <a:cs typeface="Play"/>
              <a:sym typeface="Play"/>
            </a:endParaRPr>
          </a:p>
          <a:p>
            <a:pPr indent="0" lvl="0" marL="0" rtl="0" algn="ctr">
              <a:spcBef>
                <a:spcPts val="0"/>
              </a:spcBef>
              <a:spcAft>
                <a:spcPts val="0"/>
              </a:spcAft>
              <a:buNone/>
            </a:pPr>
            <a:r>
              <a:rPr b="1" lang="en-GB">
                <a:solidFill>
                  <a:schemeClr val="dk1"/>
                </a:solidFill>
                <a:latin typeface="Play"/>
                <a:ea typeface="Play"/>
                <a:cs typeface="Play"/>
                <a:sym typeface="Play"/>
              </a:rPr>
              <a:t>TYPES </a:t>
            </a:r>
            <a:r>
              <a:rPr lang="en-GB">
                <a:solidFill>
                  <a:schemeClr val="dk1"/>
                </a:solidFill>
                <a:latin typeface="Play"/>
                <a:ea typeface="Play"/>
                <a:cs typeface="Play"/>
                <a:sym typeface="Play"/>
              </a:rPr>
              <a:t>– Point Quadtree, Edge Quadtree, Polygonal Map QuadTree.</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a:p>
            <a:pPr indent="0" lvl="0" marL="457200" rtl="0" algn="l">
              <a:lnSpc>
                <a:spcPct val="180000"/>
              </a:lnSpc>
              <a:spcBef>
                <a:spcPts val="500"/>
              </a:spcBef>
              <a:spcAft>
                <a:spcPts val="0"/>
              </a:spcAft>
              <a:buNone/>
            </a:pPr>
            <a:r>
              <a:rPr lang="en-GB">
                <a:solidFill>
                  <a:srgbClr val="FFFFFF"/>
                </a:solidFill>
                <a:latin typeface="Play"/>
                <a:ea typeface="Play"/>
                <a:cs typeface="Play"/>
                <a:sym typeface="Play"/>
              </a:rPr>
              <a:t>All forms of quadtrees share some common features:</a:t>
            </a:r>
            <a:endParaRPr>
              <a:solidFill>
                <a:srgbClr val="FFFFFF"/>
              </a:solidFill>
              <a:latin typeface="Play"/>
              <a:ea typeface="Play"/>
              <a:cs typeface="Play"/>
              <a:sym typeface="Play"/>
            </a:endParaRPr>
          </a:p>
          <a:p>
            <a:pPr indent="-317500" lvl="0" marL="914400" rtl="0" algn="l">
              <a:lnSpc>
                <a:spcPct val="115000"/>
              </a:lnSpc>
              <a:spcBef>
                <a:spcPts val="500"/>
              </a:spcBef>
              <a:spcAft>
                <a:spcPts val="0"/>
              </a:spcAft>
              <a:buClr>
                <a:srgbClr val="FFFFFF"/>
              </a:buClr>
              <a:buSzPts val="1400"/>
              <a:buFont typeface="Play"/>
              <a:buChar char="➔"/>
            </a:pPr>
            <a:r>
              <a:rPr lang="en-GB">
                <a:solidFill>
                  <a:srgbClr val="FFFFFF"/>
                </a:solidFill>
                <a:latin typeface="Play"/>
                <a:ea typeface="Play"/>
                <a:cs typeface="Play"/>
                <a:sym typeface="Play"/>
              </a:rPr>
              <a:t>They decompose space into adaptable cells.</a:t>
            </a:r>
            <a:endParaRPr>
              <a:solidFill>
                <a:srgbClr val="FFFFFF"/>
              </a:solidFill>
              <a:latin typeface="Play"/>
              <a:ea typeface="Play"/>
              <a:cs typeface="Play"/>
              <a:sym typeface="Play"/>
            </a:endParaRPr>
          </a:p>
          <a:p>
            <a:pPr indent="-317500" lvl="0" marL="9144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Each cell (or bucket) has a maximum capacity. When maximum capacity is reached, the bucket splits.</a:t>
            </a:r>
            <a:endParaRPr>
              <a:solidFill>
                <a:srgbClr val="FFFFFF"/>
              </a:solidFill>
              <a:latin typeface="Play"/>
              <a:ea typeface="Play"/>
              <a:cs typeface="Play"/>
              <a:sym typeface="Play"/>
            </a:endParaRPr>
          </a:p>
          <a:p>
            <a:pPr indent="-317500" lvl="0" marL="914400" rtl="0" algn="l">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tree directory follows the spatial decomposition of the quadtree.</a:t>
            </a:r>
            <a:endParaRPr>
              <a:solidFill>
                <a:srgbClr val="FFFFFF"/>
              </a:solidFill>
              <a:latin typeface="Play"/>
              <a:ea typeface="Play"/>
              <a:cs typeface="Play"/>
              <a:sym typeface="Play"/>
            </a:endParaRPr>
          </a:p>
          <a:p>
            <a:pPr indent="0" lvl="0" marL="0" rtl="0" algn="l">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l">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So to speak in layman’s term,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A </a:t>
            </a:r>
            <a:r>
              <a:rPr i="1" lang="en-GB">
                <a:solidFill>
                  <a:schemeClr val="dk1"/>
                </a:solidFill>
                <a:latin typeface="Play"/>
                <a:ea typeface="Play"/>
                <a:cs typeface="Play"/>
                <a:sym typeface="Play"/>
              </a:rPr>
              <a:t>quadtree</a:t>
            </a:r>
            <a:r>
              <a:rPr lang="en-GB">
                <a:solidFill>
                  <a:schemeClr val="dk1"/>
                </a:solidFill>
                <a:latin typeface="Play"/>
                <a:ea typeface="Play"/>
                <a:cs typeface="Play"/>
                <a:sym typeface="Play"/>
              </a:rPr>
              <a:t> is a tree whose nodes either are leaves or have 4 children. </a:t>
            </a:r>
            <a:endParaRPr>
              <a:solidFill>
                <a:schemeClr val="dk1"/>
              </a:solidFill>
              <a:latin typeface="Play"/>
              <a:ea typeface="Play"/>
              <a:cs typeface="Play"/>
              <a:sym typeface="Play"/>
            </a:endParaRPr>
          </a:p>
          <a:p>
            <a:pPr indent="0" lvl="0" marL="0" rtl="0" algn="ctr">
              <a:spcBef>
                <a:spcPts val="0"/>
              </a:spcBef>
              <a:spcAft>
                <a:spcPts val="0"/>
              </a:spcAft>
              <a:buNone/>
            </a:pPr>
            <a:r>
              <a:rPr lang="en-GB">
                <a:solidFill>
                  <a:schemeClr val="dk1"/>
                </a:solidFill>
                <a:latin typeface="Play"/>
                <a:ea typeface="Play"/>
                <a:cs typeface="Play"/>
                <a:sym typeface="Play"/>
              </a:rPr>
              <a:t>The children are ordered 1, 2, 3, 4.</a:t>
            </a:r>
            <a:endParaRPr>
              <a:solidFill>
                <a:schemeClr val="dk1"/>
              </a:solidFill>
              <a:latin typeface="Play"/>
              <a:ea typeface="Play"/>
              <a:cs typeface="Play"/>
              <a:sym typeface="Play"/>
            </a:endParaRPr>
          </a:p>
          <a:p>
            <a:pPr indent="0" lvl="0" marL="0" rtl="0" algn="ctr">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92" name="Google Shape;92;p18"/>
          <p:cNvSpPr txBox="1"/>
          <p:nvPr/>
        </p:nvSpPr>
        <p:spPr>
          <a:xfrm>
            <a:off x="271200" y="1553925"/>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What is QuadTree?</a:t>
            </a:r>
            <a:endParaRPr>
              <a:solidFill>
                <a:schemeClr val="dk1"/>
              </a:solidFill>
              <a:latin typeface="Play"/>
              <a:ea typeface="Play"/>
              <a:cs typeface="Play"/>
              <a:sym typeface="Play"/>
            </a:endParaRPr>
          </a:p>
        </p:txBody>
      </p:sp>
      <p:pic>
        <p:nvPicPr>
          <p:cNvPr id="93" name="Google Shape;93;p18"/>
          <p:cNvPicPr preferRelativeResize="0"/>
          <p:nvPr/>
        </p:nvPicPr>
        <p:blipFill>
          <a:blip r:embed="rId3">
            <a:alphaModFix/>
          </a:blip>
          <a:stretch>
            <a:fillRect/>
          </a:stretch>
        </p:blipFill>
        <p:spPr>
          <a:xfrm>
            <a:off x="2991675" y="1279275"/>
            <a:ext cx="5881732" cy="3221475"/>
          </a:xfrm>
          <a:prstGeom prst="rect">
            <a:avLst/>
          </a:prstGeom>
          <a:noFill/>
          <a:ln cap="flat" cmpd="sng" w="9525">
            <a:solidFill>
              <a:schemeClr val="dk1"/>
            </a:solidFill>
            <a:prstDash val="solid"/>
            <a:round/>
            <a:headEnd len="sm" w="sm" type="none"/>
            <a:tailEnd len="sm" w="sm" type="none"/>
          </a:ln>
        </p:spPr>
      </p:pic>
      <p:cxnSp>
        <p:nvCxnSpPr>
          <p:cNvPr id="94" name="Google Shape;94;p18"/>
          <p:cNvCxnSpPr>
            <a:endCxn id="95" idx="0"/>
          </p:cNvCxnSpPr>
          <p:nvPr/>
        </p:nvCxnSpPr>
        <p:spPr>
          <a:xfrm flipH="1">
            <a:off x="1559700" y="2086525"/>
            <a:ext cx="5100" cy="478500"/>
          </a:xfrm>
          <a:prstGeom prst="straightConnector1">
            <a:avLst/>
          </a:prstGeom>
          <a:noFill/>
          <a:ln cap="flat" cmpd="sng" w="9525">
            <a:solidFill>
              <a:schemeClr val="dk1"/>
            </a:solidFill>
            <a:prstDash val="solid"/>
            <a:round/>
            <a:headEnd len="med" w="med" type="none"/>
            <a:tailEnd len="med" w="med" type="triangle"/>
          </a:ln>
        </p:spPr>
      </p:cxnSp>
      <p:sp>
        <p:nvSpPr>
          <p:cNvPr id="95" name="Google Shape;95;p18"/>
          <p:cNvSpPr txBox="1"/>
          <p:nvPr/>
        </p:nvSpPr>
        <p:spPr>
          <a:xfrm>
            <a:off x="271200" y="2565025"/>
            <a:ext cx="2577000" cy="153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rgbClr val="F5F5F7"/>
                </a:solidFill>
                <a:latin typeface="Play"/>
                <a:ea typeface="Play"/>
                <a:cs typeface="Play"/>
                <a:sym typeface="Play"/>
              </a:rPr>
              <a:t>A data structure for organizing objects based on their locations in a two-dimensional space.</a:t>
            </a:r>
            <a:endParaRPr>
              <a:solidFill>
                <a:schemeClr val="dk1"/>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b="0" l="3549" r="0" t="0"/>
          <a:stretch/>
        </p:blipFill>
        <p:spPr>
          <a:xfrm>
            <a:off x="336650" y="1283850"/>
            <a:ext cx="4112960" cy="2575800"/>
          </a:xfrm>
          <a:prstGeom prst="rect">
            <a:avLst/>
          </a:prstGeom>
          <a:noFill/>
          <a:ln cap="flat" cmpd="sng" w="9525">
            <a:solidFill>
              <a:schemeClr val="dk1"/>
            </a:solidFill>
            <a:prstDash val="solid"/>
            <a:round/>
            <a:headEnd len="sm" w="sm" type="none"/>
            <a:tailEnd len="sm" w="sm" type="none"/>
          </a:ln>
        </p:spPr>
      </p:pic>
      <p:sp>
        <p:nvSpPr>
          <p:cNvPr id="101" name="Google Shape;101;p19"/>
          <p:cNvSpPr txBox="1"/>
          <p:nvPr/>
        </p:nvSpPr>
        <p:spPr>
          <a:xfrm>
            <a:off x="5134150" y="1283850"/>
            <a:ext cx="3535500" cy="25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The quadtree partitioning strategy divides space into four quadrants at each level. When a quadrant contains more than one object, the tree subdivides that region into four smaller quadrants, adding a level to the tree.</a:t>
            </a:r>
            <a:endParaRPr>
              <a:solidFill>
                <a:schemeClr val="dk1"/>
              </a:solidFill>
              <a:latin typeface="Play"/>
              <a:ea typeface="Play"/>
              <a:cs typeface="Play"/>
              <a:sym typeface="Play"/>
            </a:endParaRPr>
          </a:p>
        </p:txBody>
      </p:sp>
      <p:cxnSp>
        <p:nvCxnSpPr>
          <p:cNvPr id="102" name="Google Shape;102;p19"/>
          <p:cNvCxnSpPr>
            <a:stCxn id="101" idx="1"/>
            <a:endCxn id="100" idx="3"/>
          </p:cNvCxnSpPr>
          <p:nvPr/>
        </p:nvCxnSpPr>
        <p:spPr>
          <a:xfrm rot="10800000">
            <a:off x="4449550" y="2571750"/>
            <a:ext cx="684600" cy="0"/>
          </a:xfrm>
          <a:prstGeom prst="straightConnector1">
            <a:avLst/>
          </a:prstGeom>
          <a:noFill/>
          <a:ln cap="flat" cmpd="sng" w="9525">
            <a:solidFill>
              <a:schemeClr val="dk1"/>
            </a:solidFill>
            <a:prstDash val="solid"/>
            <a:round/>
            <a:headEnd len="med" w="med" type="none"/>
            <a:tailEnd len="med" w="med" type="triangle"/>
          </a:ln>
        </p:spPr>
      </p:cxnSp>
      <p:sp>
        <p:nvSpPr>
          <p:cNvPr id="103" name="Google Shape;103;p19"/>
          <p:cNvSpPr txBox="1"/>
          <p:nvPr/>
        </p:nvSpPr>
        <p:spPr>
          <a:xfrm>
            <a:off x="336625" y="738775"/>
            <a:ext cx="4113000" cy="4002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500"/>
              </a:spcBef>
              <a:spcAft>
                <a:spcPts val="500"/>
              </a:spcAft>
              <a:buNone/>
            </a:pPr>
            <a:r>
              <a:rPr lang="en-GB">
                <a:solidFill>
                  <a:srgbClr val="FFFFFF"/>
                </a:solidFill>
                <a:latin typeface="Play"/>
                <a:ea typeface="Play"/>
                <a:cs typeface="Play"/>
                <a:sym typeface="Play"/>
              </a:rPr>
              <a:t>A similar partitioning is also known as a </a:t>
            </a:r>
            <a:r>
              <a:rPr i="1" lang="en-GB">
                <a:solidFill>
                  <a:srgbClr val="FFFFFF"/>
                </a:solidFill>
                <a:latin typeface="Play"/>
                <a:ea typeface="Play"/>
                <a:cs typeface="Play"/>
                <a:sym typeface="Play"/>
              </a:rPr>
              <a:t>Q-tree</a:t>
            </a:r>
            <a:r>
              <a:rPr lang="en-GB">
                <a:solidFill>
                  <a:srgbClr val="FFFFFF"/>
                </a:solidFill>
                <a:latin typeface="Play"/>
                <a:ea typeface="Play"/>
                <a:cs typeface="Play"/>
                <a:sym typeface="Play"/>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09" name="Google Shape;109;p20"/>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10" name="Google Shape;110;p20"/>
          <p:cNvCxnSpPr>
            <a:stCxn id="108" idx="2"/>
            <a:endCxn id="109"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11" name="Google Shape;111;p20"/>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GB">
                <a:solidFill>
                  <a:schemeClr val="dk1"/>
                </a:solidFill>
                <a:latin typeface="Play"/>
                <a:ea typeface="Play"/>
                <a:cs typeface="Play"/>
                <a:sym typeface="Play"/>
              </a:rPr>
              <a:t>How does QuadTree Works?</a:t>
            </a:r>
            <a:endParaRPr>
              <a:solidFill>
                <a:schemeClr val="dk1"/>
              </a:solidFill>
              <a:latin typeface="Play"/>
              <a:ea typeface="Play"/>
              <a:cs typeface="Play"/>
              <a:sym typeface="Play"/>
            </a:endParaRPr>
          </a:p>
        </p:txBody>
      </p:sp>
      <p:sp>
        <p:nvSpPr>
          <p:cNvPr id="117" name="Google Shape;117;p21"/>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Subdivide into uniform blocks</a:t>
            </a:r>
            <a:endParaRPr>
              <a:solidFill>
                <a:schemeClr val="dk1"/>
              </a:solidFill>
              <a:latin typeface="Play"/>
              <a:ea typeface="Play"/>
              <a:cs typeface="Play"/>
              <a:sym typeface="Play"/>
            </a:endParaRPr>
          </a:p>
        </p:txBody>
      </p:sp>
      <p:cxnSp>
        <p:nvCxnSpPr>
          <p:cNvPr id="118" name="Google Shape;118;p21"/>
          <p:cNvCxnSpPr>
            <a:stCxn id="116" idx="2"/>
            <a:endCxn id="117" idx="0"/>
          </p:cNvCxnSpPr>
          <p:nvPr/>
        </p:nvCxnSpPr>
        <p:spPr>
          <a:xfrm>
            <a:off x="1662575" y="886900"/>
            <a:ext cx="0" cy="600000"/>
          </a:xfrm>
          <a:prstGeom prst="straightConnector1">
            <a:avLst/>
          </a:prstGeom>
          <a:noFill/>
          <a:ln cap="flat" cmpd="sng" w="9525">
            <a:solidFill>
              <a:schemeClr val="dk1"/>
            </a:solidFill>
            <a:prstDash val="solid"/>
            <a:round/>
            <a:headEnd len="med" w="med" type="none"/>
            <a:tailEnd len="med" w="med" type="triangle"/>
          </a:ln>
        </p:spPr>
      </p:cxnSp>
      <p:pic>
        <p:nvPicPr>
          <p:cNvPr id="119" name="Google Shape;119;p21"/>
          <p:cNvPicPr preferRelativeResize="0"/>
          <p:nvPr/>
        </p:nvPicPr>
        <p:blipFill>
          <a:blip r:embed="rId3">
            <a:alphaModFix/>
          </a:blip>
          <a:stretch>
            <a:fillRect/>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20" name="Google Shape;120;p21"/>
          <p:cNvPicPr preferRelativeResize="0"/>
          <p:nvPr/>
        </p:nvPicPr>
        <p:blipFill>
          <a:blip r:embed="rId4">
            <a:alphaModFix/>
          </a:blip>
          <a:stretch>
            <a:fillRect/>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21" name="Google Shape;121;p21"/>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latin typeface="Play"/>
                <a:ea typeface="Play"/>
                <a:cs typeface="Play"/>
                <a:sym typeface="Play"/>
              </a:rPr>
              <a:t>Merge Similar Brothers</a:t>
            </a:r>
            <a:endParaRPr>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